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6732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8002c6ab2_0_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8002c6ab2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8002c6ab2_0_1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8002c6ab2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a96e5f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a96e5f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8002c6ab2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8002c6ab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8002c6ab2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8002c6ab2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You might have already done this assessment last year and if you have you can skip this step. But this assessment will ask you questions about different tasks and you will have to rate how much you like doing this tasks on a scale. The results that you get will tell you what careers people who are LIKE you are HAPPY 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8002c6ab2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8002c6ab2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Results are a great start to looking into different careers and Schools that offer Certificates/ Degrees to practice these careers/jobs.</a:t>
            </a:r>
            <a:endParaRPr/>
          </a:p>
          <a:p>
            <a:pPr marL="457200" lvl="0" indent="-298450" algn="l" rtl="0">
              <a:spcBef>
                <a:spcPts val="0"/>
              </a:spcBef>
              <a:spcAft>
                <a:spcPts val="0"/>
              </a:spcAft>
              <a:buSzPts val="1100"/>
              <a:buChar char="●"/>
            </a:pPr>
            <a:r>
              <a:rPr lang="en"/>
              <a:t>Some of you will get several pages worth of results and others will only get a few recommendations. </a:t>
            </a:r>
            <a:endParaRPr/>
          </a:p>
          <a:p>
            <a:pPr marL="457200" lvl="0" indent="-298450" algn="l" rtl="0">
              <a:spcBef>
                <a:spcPts val="0"/>
              </a:spcBef>
              <a:spcAft>
                <a:spcPts val="0"/>
              </a:spcAft>
              <a:buSzPts val="1100"/>
              <a:buChar char="●"/>
            </a:pPr>
            <a:r>
              <a:rPr lang="en"/>
              <a:t>If you don’t agree with any of your career results there's other career inventory quizzes you can take. (Caeer Zone. Career Coach)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8002c6ab2_0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8002c6ab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8002c6ab2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8002c6ab2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8002c6ab2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8002c6ab2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8002c6ab2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8002c6ab2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9a96e5f5c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9a96e5f5c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yeeI5hUCiX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JhVLaE-bO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mailto:vgomes@farmersville.k12.ca.u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smedina@farmersville.net" TargetMode="External"/><Relationship Id="rId5" Type="http://schemas.openxmlformats.org/officeDocument/2006/relationships/hyperlink" Target="mailto:smedina@farmersville.k12.ca.us" TargetMode="External"/><Relationship Id="rId4" Type="http://schemas.openxmlformats.org/officeDocument/2006/relationships/hyperlink" Target="mailto:vgomes@farmersville.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hyperlink" Target="http://www.youtube.com/watch?v=3g7OvjN5_5o"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D_cobjaRY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1uZQvxy282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7APchF9GJV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rJL7PkcSlB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myrE0pYyX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zE1qTqww82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931492"/>
            <a:ext cx="8222100" cy="111095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t>Navigating California Colleges</a:t>
            </a:r>
            <a:endParaRPr b="1" dirty="0"/>
          </a:p>
        </p:txBody>
      </p:sp>
      <p:sp>
        <p:nvSpPr>
          <p:cNvPr id="86" name="Google Shape;86;p13"/>
          <p:cNvSpPr txBox="1">
            <a:spLocks noGrp="1"/>
          </p:cNvSpPr>
          <p:nvPr>
            <p:ph type="subTitle" idx="1"/>
          </p:nvPr>
        </p:nvSpPr>
        <p:spPr>
          <a:xfrm>
            <a:off x="598088" y="2715913"/>
            <a:ext cx="8222100" cy="753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t>CCGI</a:t>
            </a:r>
            <a:endParaRPr sz="4000" b="1" dirty="0"/>
          </a:p>
        </p:txBody>
      </p:sp>
      <p:pic>
        <p:nvPicPr>
          <p:cNvPr id="2" name="Picture 1">
            <a:extLst>
              <a:ext uri="{FF2B5EF4-FFF2-40B4-BE49-F238E27FC236}">
                <a16:creationId xmlns:a16="http://schemas.microsoft.com/office/drawing/2014/main" xmlns="" id="{C318AD19-5849-4637-A441-4019F61595C3}"/>
              </a:ext>
            </a:extLst>
          </p:cNvPr>
          <p:cNvPicPr>
            <a:picLocks noChangeAspect="1"/>
          </p:cNvPicPr>
          <p:nvPr/>
        </p:nvPicPr>
        <p:blipFill>
          <a:blip r:embed="rId3"/>
          <a:stretch>
            <a:fillRect/>
          </a:stretch>
        </p:blipFill>
        <p:spPr>
          <a:xfrm>
            <a:off x="3375774" y="2427587"/>
            <a:ext cx="3956517" cy="23210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My Goal Tools</a:t>
            </a:r>
            <a:endParaRPr/>
          </a:p>
        </p:txBody>
      </p:sp>
      <p:sp>
        <p:nvSpPr>
          <p:cNvPr id="151" name="Google Shape;151;p22"/>
          <p:cNvSpPr txBox="1">
            <a:spLocks noGrp="1"/>
          </p:cNvSpPr>
          <p:nvPr>
            <p:ph type="body" idx="1"/>
          </p:nvPr>
        </p:nvSpPr>
        <p:spPr>
          <a:xfrm>
            <a:off x="425825" y="1567550"/>
            <a:ext cx="3810000" cy="332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Helps keep you  on track by helping you identify, set and monitor your academic and career goals.</a:t>
            </a:r>
            <a:endParaRPr/>
          </a:p>
        </p:txBody>
      </p:sp>
      <p:pic>
        <p:nvPicPr>
          <p:cNvPr id="152" name="Google Shape;152;p22" descr="To make your dreams for your future come true, you need to set the right goals along the way. Our My Goals Tool helps keep students in partner districts on track for future success by allowing them to identify, set, and monitor their academic, college, and career goals." title="Using the My Goals Tool (Partner Districts)">
            <a:hlinkClick r:id="rId3"/>
          </p:cNvPr>
          <p:cNvPicPr preferRelativeResize="0"/>
          <p:nvPr/>
        </p:nvPicPr>
        <p:blipFill>
          <a:blip r:embed="rId4">
            <a:alphaModFix/>
          </a:blip>
          <a:stretch>
            <a:fillRect/>
          </a:stretch>
        </p:blipFill>
        <p:spPr>
          <a:xfrm>
            <a:off x="4113075" y="1095625"/>
            <a:ext cx="3699425" cy="277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Journal Tool</a:t>
            </a:r>
            <a:endParaRPr/>
          </a:p>
        </p:txBody>
      </p:sp>
      <p:sp>
        <p:nvSpPr>
          <p:cNvPr id="158" name="Google Shape;158;p23"/>
          <p:cNvSpPr txBox="1">
            <a:spLocks noGrp="1"/>
          </p:cNvSpPr>
          <p:nvPr>
            <p:ph type="body" idx="1"/>
          </p:nvPr>
        </p:nvSpPr>
        <p:spPr>
          <a:xfrm>
            <a:off x="437025" y="1403925"/>
            <a:ext cx="3574500" cy="3333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Gives you a place to reflect about your past make connections to the present and plan for the future.</a:t>
            </a:r>
            <a:endParaRPr/>
          </a:p>
        </p:txBody>
      </p:sp>
      <p:pic>
        <p:nvPicPr>
          <p:cNvPr id="159" name="Google Shape;159;p23" descr="What you want to do about college and what career you want to pursue are very personal decisions. Our My Journal Tool allows students in partner districts to reflect about the past, make connections to the present, and plan for their futures." title="Using the My Journal Tool (Partner Districts)">
            <a:hlinkClick r:id="rId3"/>
          </p:cNvPr>
          <p:cNvPicPr preferRelativeResize="0"/>
          <p:nvPr/>
        </p:nvPicPr>
        <p:blipFill>
          <a:blip r:embed="rId4">
            <a:alphaModFix/>
          </a:blip>
          <a:stretch>
            <a:fillRect/>
          </a:stretch>
        </p:blipFill>
        <p:spPr>
          <a:xfrm>
            <a:off x="5138375" y="910350"/>
            <a:ext cx="3427475" cy="257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1297500" y="3568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your Counselor </a:t>
            </a:r>
            <a:endParaRPr/>
          </a:p>
        </p:txBody>
      </p:sp>
      <p:sp>
        <p:nvSpPr>
          <p:cNvPr id="165" name="Google Shape;165;p24"/>
          <p:cNvSpPr txBox="1">
            <a:spLocks noGrp="1"/>
          </p:cNvSpPr>
          <p:nvPr>
            <p:ph type="body" idx="1"/>
          </p:nvPr>
        </p:nvSpPr>
        <p:spPr>
          <a:xfrm>
            <a:off x="475200" y="871200"/>
            <a:ext cx="7861200" cy="42723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500" dirty="0"/>
              <a:t>Last Name A-L: Mrs. Maciel- Gomes</a:t>
            </a:r>
            <a:endParaRPr sz="1500" dirty="0"/>
          </a:p>
          <a:p>
            <a:pPr marL="0" lvl="0" indent="0" algn="l" rtl="0">
              <a:spcBef>
                <a:spcPts val="1600"/>
              </a:spcBef>
              <a:spcAft>
                <a:spcPts val="0"/>
              </a:spcAft>
              <a:buNone/>
            </a:pPr>
            <a:r>
              <a:rPr lang="en" sz="1500" dirty="0"/>
              <a:t>Email:</a:t>
            </a:r>
            <a:r>
              <a:rPr lang="en" sz="1500" u="sng" dirty="0">
                <a:solidFill>
                  <a:schemeClr val="hlink"/>
                </a:solidFill>
                <a:hlinkClick r:id="rId3"/>
              </a:rPr>
              <a:t>vgomes@farmersville.k12.ca.us</a:t>
            </a:r>
            <a:r>
              <a:rPr lang="en" sz="1500" dirty="0"/>
              <a:t> or </a:t>
            </a:r>
            <a:r>
              <a:rPr lang="en" sz="1500" u="sng" dirty="0">
                <a:solidFill>
                  <a:schemeClr val="hlink"/>
                </a:solidFill>
                <a:hlinkClick r:id="rId4"/>
              </a:rPr>
              <a:t>vgomes@farmersville.net</a:t>
            </a:r>
            <a:r>
              <a:rPr lang="en" sz="1500" dirty="0"/>
              <a:t> </a:t>
            </a:r>
            <a:endParaRPr sz="1500" dirty="0"/>
          </a:p>
          <a:p>
            <a:pPr marL="0" lvl="0" indent="0" algn="l" rtl="0">
              <a:spcBef>
                <a:spcPts val="1600"/>
              </a:spcBef>
              <a:spcAft>
                <a:spcPts val="0"/>
              </a:spcAft>
              <a:buNone/>
            </a:pPr>
            <a:r>
              <a:rPr lang="en" sz="1500" dirty="0"/>
              <a:t>Google Phone 1-559-679-3539; 	Remind App Info: Text to: 81010, in the message type: @fhsgomes</a:t>
            </a:r>
            <a:endParaRPr sz="1500" dirty="0"/>
          </a:p>
          <a:p>
            <a:pPr marL="0" lvl="0" indent="0" algn="l" rtl="0">
              <a:spcBef>
                <a:spcPts val="1600"/>
              </a:spcBef>
              <a:spcAft>
                <a:spcPts val="0"/>
              </a:spcAft>
              <a:buNone/>
            </a:pPr>
            <a:r>
              <a:rPr lang="en" sz="1500" dirty="0"/>
              <a:t>Last Name M-Z: Mrs.Medina</a:t>
            </a:r>
            <a:endParaRPr sz="1500" dirty="0"/>
          </a:p>
          <a:p>
            <a:pPr marL="0" lvl="0" indent="0" algn="l" rtl="0">
              <a:spcBef>
                <a:spcPts val="1600"/>
              </a:spcBef>
              <a:spcAft>
                <a:spcPts val="0"/>
              </a:spcAft>
              <a:buNone/>
            </a:pPr>
            <a:r>
              <a:rPr lang="en" sz="1500" dirty="0"/>
              <a:t>Email: </a:t>
            </a:r>
            <a:r>
              <a:rPr lang="en" sz="1500" u="sng" dirty="0">
                <a:solidFill>
                  <a:schemeClr val="hlink"/>
                </a:solidFill>
                <a:hlinkClick r:id="rId5"/>
              </a:rPr>
              <a:t>smedina@farmersville.k12.ca.us</a:t>
            </a:r>
            <a:r>
              <a:rPr lang="en" sz="1500" dirty="0"/>
              <a:t> or </a:t>
            </a:r>
            <a:r>
              <a:rPr lang="en" sz="1500" u="sng" dirty="0">
                <a:solidFill>
                  <a:schemeClr val="hlink"/>
                </a:solidFill>
                <a:hlinkClick r:id="rId6"/>
              </a:rPr>
              <a:t>smedina@farmersville.net</a:t>
            </a:r>
            <a:r>
              <a:rPr lang="en" sz="1500" dirty="0"/>
              <a:t> </a:t>
            </a:r>
            <a:endParaRPr sz="1500" dirty="0"/>
          </a:p>
          <a:p>
            <a:pPr marL="0" lvl="0" indent="0" algn="l" rtl="0">
              <a:spcBef>
                <a:spcPts val="1600"/>
              </a:spcBef>
              <a:spcAft>
                <a:spcPts val="1600"/>
              </a:spcAft>
              <a:buNone/>
            </a:pPr>
            <a:r>
              <a:rPr lang="en" sz="1500" dirty="0"/>
              <a:t>Google Phone 1-920-322-5970		Remind App Info: Text to: 81010, in the message type: @h78ka8</a:t>
            </a:r>
            <a:endParaRPr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016150" y="249425"/>
            <a:ext cx="389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Connected</a:t>
            </a:r>
            <a:endParaRPr/>
          </a:p>
        </p:txBody>
      </p:sp>
      <p:sp>
        <p:nvSpPr>
          <p:cNvPr id="92" name="Google Shape;92;p14"/>
          <p:cNvSpPr txBox="1">
            <a:spLocks noGrp="1"/>
          </p:cNvSpPr>
          <p:nvPr>
            <p:ph type="body" idx="4294967295"/>
          </p:nvPr>
        </p:nvSpPr>
        <p:spPr>
          <a:xfrm>
            <a:off x="311700" y="1389525"/>
            <a:ext cx="8520600" cy="3672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Log on to CCGI account</a:t>
            </a:r>
            <a:endParaRPr/>
          </a:p>
          <a:p>
            <a:pPr marL="457200" lvl="0" indent="-342900" algn="l" rtl="0">
              <a:spcBef>
                <a:spcPts val="0"/>
              </a:spcBef>
              <a:spcAft>
                <a:spcPts val="0"/>
              </a:spcAft>
              <a:buSzPts val="1800"/>
              <a:buChar char="●"/>
            </a:pPr>
            <a:r>
              <a:rPr lang="en"/>
              <a:t>User name is your student email</a:t>
            </a:r>
            <a:endParaRPr/>
          </a:p>
          <a:p>
            <a:pPr marL="457200" lvl="0" indent="-342900" algn="l" rtl="0">
              <a:spcBef>
                <a:spcPts val="0"/>
              </a:spcBef>
              <a:spcAft>
                <a:spcPts val="0"/>
              </a:spcAft>
              <a:buSzPts val="1800"/>
              <a:buChar char="●"/>
            </a:pPr>
            <a:r>
              <a:rPr lang="en"/>
              <a:t>Password is your Id number</a:t>
            </a:r>
            <a:endParaRPr/>
          </a:p>
          <a:p>
            <a:pPr marL="0" lvl="0" indent="0" algn="l" rtl="0">
              <a:spcBef>
                <a:spcPts val="1600"/>
              </a:spcBef>
              <a:spcAft>
                <a:spcPts val="1600"/>
              </a:spcAft>
              <a:buNone/>
            </a:pPr>
            <a:endParaRPr/>
          </a:p>
        </p:txBody>
      </p:sp>
      <p:pic>
        <p:nvPicPr>
          <p:cNvPr id="93" name="Google Shape;93;p14"/>
          <p:cNvPicPr preferRelativeResize="0"/>
          <p:nvPr/>
        </p:nvPicPr>
        <p:blipFill>
          <a:blip r:embed="rId3">
            <a:alphaModFix/>
          </a:blip>
          <a:stretch>
            <a:fillRect/>
          </a:stretch>
        </p:blipFill>
        <p:spPr>
          <a:xfrm>
            <a:off x="4440650" y="2900700"/>
            <a:ext cx="2435223" cy="2160925"/>
          </a:xfrm>
          <a:prstGeom prst="rect">
            <a:avLst/>
          </a:prstGeom>
          <a:noFill/>
          <a:ln>
            <a:noFill/>
          </a:ln>
        </p:spPr>
      </p:pic>
      <p:pic>
        <p:nvPicPr>
          <p:cNvPr id="94" name="Google Shape;94;p14"/>
          <p:cNvPicPr preferRelativeResize="0"/>
          <p:nvPr/>
        </p:nvPicPr>
        <p:blipFill>
          <a:blip r:embed="rId4">
            <a:alphaModFix/>
          </a:blip>
          <a:stretch>
            <a:fillRect/>
          </a:stretch>
        </p:blipFill>
        <p:spPr>
          <a:xfrm>
            <a:off x="228900" y="2822850"/>
            <a:ext cx="3215948" cy="1933400"/>
          </a:xfrm>
          <a:prstGeom prst="rect">
            <a:avLst/>
          </a:prstGeom>
          <a:noFill/>
          <a:ln>
            <a:noFill/>
          </a:ln>
        </p:spPr>
      </p:pic>
      <p:pic>
        <p:nvPicPr>
          <p:cNvPr id="95" name="Google Shape;95;p14" descr="Your CaliforniaColleges.edu experience begins with registering your student account. Once signed in, students in partner districts can take advantage of our wide range of account-only features." title="Registering Your Account (Partner Districts)">
            <a:hlinkClick r:id="rId5"/>
          </p:cNvPr>
          <p:cNvPicPr preferRelativeResize="0"/>
          <p:nvPr/>
        </p:nvPicPr>
        <p:blipFill>
          <a:blip r:embed="rId6">
            <a:alphaModFix/>
          </a:blip>
          <a:stretch>
            <a:fillRect/>
          </a:stretch>
        </p:blipFill>
        <p:spPr>
          <a:xfrm>
            <a:off x="5103125" y="164525"/>
            <a:ext cx="3348175" cy="251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 what your plan is!</a:t>
            </a:r>
            <a:endParaRPr/>
          </a:p>
        </p:txBody>
      </p:sp>
      <p:sp>
        <p:nvSpPr>
          <p:cNvPr id="101" name="Google Shape;101;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Go to the </a:t>
            </a:r>
            <a:r>
              <a:rPr lang="en" b="1" u="sng"/>
              <a:t>Career</a:t>
            </a:r>
            <a:r>
              <a:rPr lang="en"/>
              <a:t> tab</a:t>
            </a:r>
            <a:endParaRPr b="1" u="sng"/>
          </a:p>
          <a:p>
            <a:pPr marL="457200" lvl="0" indent="-342900" algn="l" rtl="0">
              <a:spcBef>
                <a:spcPts val="0"/>
              </a:spcBef>
              <a:spcAft>
                <a:spcPts val="0"/>
              </a:spcAft>
              <a:buSzPts val="1800"/>
              <a:buChar char="●"/>
            </a:pPr>
            <a:r>
              <a:rPr lang="en"/>
              <a:t>Go to </a:t>
            </a:r>
            <a:r>
              <a:rPr lang="en" b="1" u="sng"/>
              <a:t>Interest profiler Assessment </a:t>
            </a:r>
            <a:endParaRPr b="1" u="sng"/>
          </a:p>
          <a:p>
            <a:pPr marL="457200" lvl="0" indent="-342900" algn="l" rtl="0">
              <a:spcBef>
                <a:spcPts val="0"/>
              </a:spcBef>
              <a:spcAft>
                <a:spcPts val="0"/>
              </a:spcAft>
              <a:buSzPts val="1800"/>
              <a:buChar char="●"/>
            </a:pPr>
            <a:r>
              <a:rPr lang="en" b="1" u="sng"/>
              <a:t>Work Values</a:t>
            </a:r>
            <a:endParaRPr b="1" u="sng"/>
          </a:p>
          <a:p>
            <a:pPr marL="457200" lvl="0" indent="-342900" algn="l" rtl="0">
              <a:spcBef>
                <a:spcPts val="0"/>
              </a:spcBef>
              <a:spcAft>
                <a:spcPts val="0"/>
              </a:spcAft>
              <a:buSzPts val="1800"/>
              <a:buChar char="●"/>
            </a:pPr>
            <a:r>
              <a:rPr lang="en" b="1" u="sng"/>
              <a:t>Multiple Intelligences </a:t>
            </a:r>
            <a:endParaRPr b="1" u="sng"/>
          </a:p>
          <a:p>
            <a:pPr marL="457200" lvl="0" indent="-342900" algn="l" rtl="0">
              <a:spcBef>
                <a:spcPts val="0"/>
              </a:spcBef>
              <a:spcAft>
                <a:spcPts val="0"/>
              </a:spcAft>
              <a:buSzPts val="1800"/>
              <a:buChar char="●"/>
            </a:pPr>
            <a:r>
              <a:rPr lang="en" b="1" u="sng"/>
              <a:t>Do what you are</a:t>
            </a:r>
            <a:endParaRPr b="1" u="sng"/>
          </a:p>
          <a:p>
            <a:pPr marL="0" lvl="0" indent="0" algn="l" rtl="0">
              <a:spcBef>
                <a:spcPts val="1600"/>
              </a:spcBef>
              <a:spcAft>
                <a:spcPts val="1600"/>
              </a:spcAft>
              <a:buNone/>
            </a:pPr>
            <a:endParaRPr b="1" u="sng"/>
          </a:p>
        </p:txBody>
      </p:sp>
      <p:pic>
        <p:nvPicPr>
          <p:cNvPr id="102" name="Google Shape;102;p15" descr="Before you can decide what you want to be, you need to understand who you are. Our Career Exploration Tools can help high school students in partner districts discover how their values, interests, learning styles, and personalities can connect to fulfilling careers." title="Using Career Exploration Tools - High School (Partner Districts)">
            <a:hlinkClick r:id="rId3"/>
          </p:cNvPr>
          <p:cNvPicPr preferRelativeResize="0"/>
          <p:nvPr/>
        </p:nvPicPr>
        <p:blipFill>
          <a:blip r:embed="rId4">
            <a:alphaModFix/>
          </a:blip>
          <a:stretch>
            <a:fillRect/>
          </a:stretch>
        </p:blipFill>
        <p:spPr>
          <a:xfrm>
            <a:off x="4849100" y="516375"/>
            <a:ext cx="3913900" cy="293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255350" y="145625"/>
            <a:ext cx="47985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Career Results</a:t>
            </a:r>
            <a:endParaRPr/>
          </a:p>
        </p:txBody>
      </p:sp>
      <p:sp>
        <p:nvSpPr>
          <p:cNvPr id="108" name="Google Shape;108;p16"/>
          <p:cNvSpPr txBox="1">
            <a:spLocks noGrp="1"/>
          </p:cNvSpPr>
          <p:nvPr>
            <p:ph type="body" idx="1"/>
          </p:nvPr>
        </p:nvSpPr>
        <p:spPr>
          <a:xfrm>
            <a:off x="483350" y="3299100"/>
            <a:ext cx="4342500" cy="122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You will then get career results</a:t>
            </a:r>
            <a:endParaRPr/>
          </a:p>
          <a:p>
            <a:pPr marL="457200" lvl="0" indent="-342900" algn="l" rtl="0">
              <a:spcBef>
                <a:spcPts val="0"/>
              </a:spcBef>
              <a:spcAft>
                <a:spcPts val="0"/>
              </a:spcAft>
              <a:buSzPts val="1800"/>
              <a:buChar char="●"/>
            </a:pPr>
            <a:r>
              <a:rPr lang="en"/>
              <a:t>Education Level needed</a:t>
            </a:r>
            <a:endParaRPr/>
          </a:p>
          <a:p>
            <a:pPr marL="457200" lvl="0" indent="-342900" algn="l" rtl="0">
              <a:spcBef>
                <a:spcPts val="0"/>
              </a:spcBef>
              <a:spcAft>
                <a:spcPts val="0"/>
              </a:spcAft>
              <a:buSzPts val="1800"/>
              <a:buChar char="●"/>
            </a:pPr>
            <a:r>
              <a:rPr lang="en"/>
              <a:t>Average income</a:t>
            </a:r>
            <a:endParaRPr/>
          </a:p>
        </p:txBody>
      </p:sp>
      <p:pic>
        <p:nvPicPr>
          <p:cNvPr id="109" name="Google Shape;109;p16"/>
          <p:cNvPicPr preferRelativeResize="0"/>
          <p:nvPr/>
        </p:nvPicPr>
        <p:blipFill>
          <a:blip r:embed="rId3">
            <a:alphaModFix/>
          </a:blip>
          <a:stretch>
            <a:fillRect/>
          </a:stretch>
        </p:blipFill>
        <p:spPr>
          <a:xfrm>
            <a:off x="4672300" y="597575"/>
            <a:ext cx="4001026" cy="2389499"/>
          </a:xfrm>
          <a:prstGeom prst="rect">
            <a:avLst/>
          </a:prstGeom>
          <a:noFill/>
          <a:ln>
            <a:noFill/>
          </a:ln>
        </p:spPr>
      </p:pic>
      <p:pic>
        <p:nvPicPr>
          <p:cNvPr id="110" name="Google Shape;110;p16" descr="The most important step in any journey is deciding where you want to go. Our Career Search Tool helps students in partner districts find the career path that’s right for them by figuring out what they want to be, what careers connect to their strengths, and what steps it will take for them to get there." title="Using the Career Search Tool (Partner Districts)">
            <a:hlinkClick r:id="rId4"/>
          </p:cNvPr>
          <p:cNvPicPr preferRelativeResize="0"/>
          <p:nvPr/>
        </p:nvPicPr>
        <p:blipFill>
          <a:blip r:embed="rId5">
            <a:alphaModFix/>
          </a:blip>
          <a:stretch>
            <a:fillRect/>
          </a:stretch>
        </p:blipFill>
        <p:spPr>
          <a:xfrm>
            <a:off x="563325" y="804175"/>
            <a:ext cx="3186000" cy="238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I look into the Majors I am Interested in</a:t>
            </a:r>
            <a:endParaRPr/>
          </a:p>
        </p:txBody>
      </p:sp>
      <p:sp>
        <p:nvSpPr>
          <p:cNvPr id="116" name="Google Shape;116;p17"/>
          <p:cNvSpPr txBox="1">
            <a:spLocks noGrp="1"/>
          </p:cNvSpPr>
          <p:nvPr>
            <p:ph type="body" idx="1"/>
          </p:nvPr>
        </p:nvSpPr>
        <p:spPr>
          <a:xfrm>
            <a:off x="268425" y="1567550"/>
            <a:ext cx="38862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 this tool to help you discover Majors that interest you</a:t>
            </a:r>
            <a:endParaRPr/>
          </a:p>
          <a:p>
            <a:pPr marL="457200" lvl="0" indent="-342900" algn="l" rtl="0">
              <a:spcBef>
                <a:spcPts val="0"/>
              </a:spcBef>
              <a:spcAft>
                <a:spcPts val="0"/>
              </a:spcAft>
              <a:buSzPts val="1800"/>
              <a:buChar char="●"/>
            </a:pPr>
            <a:r>
              <a:rPr lang="en"/>
              <a:t>Find Colleges that offer them</a:t>
            </a:r>
            <a:endParaRPr/>
          </a:p>
          <a:p>
            <a:pPr marL="457200" lvl="0" indent="-342900" algn="l" rtl="0">
              <a:spcBef>
                <a:spcPts val="0"/>
              </a:spcBef>
              <a:spcAft>
                <a:spcPts val="0"/>
              </a:spcAft>
              <a:buSzPts val="1800"/>
              <a:buChar char="●"/>
            </a:pPr>
            <a:r>
              <a:rPr lang="en"/>
              <a:t>Learn more about what they involve</a:t>
            </a:r>
            <a:endParaRPr/>
          </a:p>
          <a:p>
            <a:pPr marL="457200" lvl="0" indent="-342900" algn="l" rtl="0">
              <a:spcBef>
                <a:spcPts val="0"/>
              </a:spcBef>
              <a:spcAft>
                <a:spcPts val="0"/>
              </a:spcAft>
              <a:buSzPts val="1800"/>
              <a:buChar char="●"/>
            </a:pPr>
            <a:r>
              <a:rPr lang="en"/>
              <a:t>Acceptance rate for colleges and total enrollment</a:t>
            </a:r>
            <a:endParaRPr/>
          </a:p>
          <a:p>
            <a:pPr marL="457200" lvl="0" indent="-342900" algn="l" rtl="0">
              <a:spcBef>
                <a:spcPts val="0"/>
              </a:spcBef>
              <a:spcAft>
                <a:spcPts val="0"/>
              </a:spcAft>
              <a:buSzPts val="1800"/>
              <a:buChar char="●"/>
            </a:pPr>
            <a:r>
              <a:rPr lang="en"/>
              <a:t>Cost and Financial aid</a:t>
            </a:r>
            <a:endParaRPr/>
          </a:p>
          <a:p>
            <a:pPr marL="0" lvl="0" indent="0" algn="l" rtl="0">
              <a:spcBef>
                <a:spcPts val="1600"/>
              </a:spcBef>
              <a:spcAft>
                <a:spcPts val="1600"/>
              </a:spcAft>
              <a:buNone/>
            </a:pPr>
            <a:endParaRPr/>
          </a:p>
        </p:txBody>
      </p:sp>
      <p:pic>
        <p:nvPicPr>
          <p:cNvPr id="117" name="Google Shape;117;p17" descr="Choosing the major that’s right for you is critical to succeeding in college and achieving your career goals. Our Major Search Tool allows students in partner districts to discover programs and majors that interest them, learn more about what they involve, and find colleges that offer them." title="Using the Major Search Tool (Partner Districts)">
            <a:hlinkClick r:id="rId3"/>
          </p:cNvPr>
          <p:cNvPicPr preferRelativeResize="0"/>
          <p:nvPr/>
        </p:nvPicPr>
        <p:blipFill>
          <a:blip r:embed="rId4">
            <a:alphaModFix/>
          </a:blip>
          <a:stretch>
            <a:fillRect/>
          </a:stretch>
        </p:blipFill>
        <p:spPr>
          <a:xfrm>
            <a:off x="4724400" y="1017800"/>
            <a:ext cx="3752850" cy="2814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the College Search Tool </a:t>
            </a:r>
            <a:endParaRPr/>
          </a:p>
        </p:txBody>
      </p:sp>
      <p:sp>
        <p:nvSpPr>
          <p:cNvPr id="123" name="Google Shape;123;p18"/>
          <p:cNvSpPr txBox="1">
            <a:spLocks noGrp="1"/>
          </p:cNvSpPr>
          <p:nvPr>
            <p:ph type="body" idx="1"/>
          </p:nvPr>
        </p:nvSpPr>
        <p:spPr>
          <a:xfrm>
            <a:off x="683550" y="1444275"/>
            <a:ext cx="4182900" cy="3240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Helps you find the college in California and across the country based on the factors that matter most to you.</a:t>
            </a:r>
            <a:endParaRPr sz="1600"/>
          </a:p>
          <a:p>
            <a:pPr marL="0" lvl="0" indent="0" algn="l" rtl="0">
              <a:spcBef>
                <a:spcPts val="1600"/>
              </a:spcBef>
              <a:spcAft>
                <a:spcPts val="0"/>
              </a:spcAft>
              <a:buNone/>
            </a:pPr>
            <a:r>
              <a:rPr lang="en"/>
              <a:t>Search by:</a:t>
            </a:r>
            <a:endParaRPr/>
          </a:p>
          <a:p>
            <a:pPr marL="457200" lvl="0" indent="-311150" algn="l" rtl="0">
              <a:lnSpc>
                <a:spcPct val="100000"/>
              </a:lnSpc>
              <a:spcBef>
                <a:spcPts val="1600"/>
              </a:spcBef>
              <a:spcAft>
                <a:spcPts val="0"/>
              </a:spcAft>
              <a:buSzPts val="1300"/>
              <a:buChar char="●"/>
            </a:pPr>
            <a:r>
              <a:rPr lang="en" sz="1300"/>
              <a:t>Field of study</a:t>
            </a:r>
            <a:endParaRPr sz="1300"/>
          </a:p>
          <a:p>
            <a:pPr marL="457200" lvl="0" indent="-311150" algn="l" rtl="0">
              <a:lnSpc>
                <a:spcPct val="100000"/>
              </a:lnSpc>
              <a:spcBef>
                <a:spcPts val="0"/>
              </a:spcBef>
              <a:spcAft>
                <a:spcPts val="0"/>
              </a:spcAft>
              <a:buSzPts val="1300"/>
              <a:buChar char="●"/>
            </a:pPr>
            <a:r>
              <a:rPr lang="en" sz="1300"/>
              <a:t>Program</a:t>
            </a:r>
            <a:endParaRPr sz="1300"/>
          </a:p>
          <a:p>
            <a:pPr marL="457200" lvl="0" indent="-311150" algn="l" rtl="0">
              <a:lnSpc>
                <a:spcPct val="100000"/>
              </a:lnSpc>
              <a:spcBef>
                <a:spcPts val="0"/>
              </a:spcBef>
              <a:spcAft>
                <a:spcPts val="0"/>
              </a:spcAft>
              <a:buSzPts val="1300"/>
              <a:buChar char="●"/>
            </a:pPr>
            <a:r>
              <a:rPr lang="en" sz="1300"/>
              <a:t>Major</a:t>
            </a:r>
            <a:endParaRPr sz="1300"/>
          </a:p>
          <a:p>
            <a:pPr marL="457200" lvl="0" indent="-311150" algn="l" rtl="0">
              <a:lnSpc>
                <a:spcPct val="100000"/>
              </a:lnSpc>
              <a:spcBef>
                <a:spcPts val="0"/>
              </a:spcBef>
              <a:spcAft>
                <a:spcPts val="0"/>
              </a:spcAft>
              <a:buSzPts val="1300"/>
              <a:buChar char="●"/>
            </a:pPr>
            <a:r>
              <a:rPr lang="en" sz="1300"/>
              <a:t>State</a:t>
            </a:r>
            <a:endParaRPr sz="1300"/>
          </a:p>
          <a:p>
            <a:pPr marL="457200" lvl="0" indent="-311150" algn="l" rtl="0">
              <a:lnSpc>
                <a:spcPct val="100000"/>
              </a:lnSpc>
              <a:spcBef>
                <a:spcPts val="0"/>
              </a:spcBef>
              <a:spcAft>
                <a:spcPts val="0"/>
              </a:spcAft>
              <a:buSzPts val="1300"/>
              <a:buChar char="●"/>
            </a:pPr>
            <a:r>
              <a:rPr lang="en" sz="1300"/>
              <a:t>Specialty schools </a:t>
            </a:r>
            <a:endParaRPr sz="1300"/>
          </a:p>
          <a:p>
            <a:pPr marL="457200" lvl="0" indent="-311150" algn="l" rtl="0">
              <a:lnSpc>
                <a:spcPct val="100000"/>
              </a:lnSpc>
              <a:spcBef>
                <a:spcPts val="0"/>
              </a:spcBef>
              <a:spcAft>
                <a:spcPts val="0"/>
              </a:spcAft>
              <a:buSzPts val="1300"/>
              <a:buChar char="●"/>
            </a:pPr>
            <a:r>
              <a:rPr lang="en" sz="1300"/>
              <a:t>Campus Activities</a:t>
            </a:r>
            <a:endParaRPr sz="1300"/>
          </a:p>
          <a:p>
            <a:pPr marL="457200" lvl="0" indent="-311150" algn="l" rtl="0">
              <a:lnSpc>
                <a:spcPct val="100000"/>
              </a:lnSpc>
              <a:spcBef>
                <a:spcPts val="0"/>
              </a:spcBef>
              <a:spcAft>
                <a:spcPts val="0"/>
              </a:spcAft>
              <a:buSzPts val="1300"/>
              <a:buChar char="●"/>
            </a:pPr>
            <a:r>
              <a:rPr lang="en" sz="1300"/>
              <a:t>Teams and sports</a:t>
            </a:r>
            <a:endParaRPr sz="1300"/>
          </a:p>
        </p:txBody>
      </p:sp>
      <p:pic>
        <p:nvPicPr>
          <p:cNvPr id="124" name="Google Shape;124;p18" descr="Getting the most out your college education means finding the college that’s right for you. Our College Search Tool helps students in partner districts find the best colleges in California and across the country, based on the factors that matter most to them." title="Using the College Search Tool (Partner Districts)">
            <a:hlinkClick r:id="rId3"/>
          </p:cNvPr>
          <p:cNvPicPr preferRelativeResize="0"/>
          <p:nvPr/>
        </p:nvPicPr>
        <p:blipFill>
          <a:blip r:embed="rId4">
            <a:alphaModFix/>
          </a:blip>
          <a:stretch>
            <a:fillRect/>
          </a:stretch>
        </p:blipFill>
        <p:spPr>
          <a:xfrm>
            <a:off x="5126800" y="1140350"/>
            <a:ext cx="3237900" cy="242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Academic Planner</a:t>
            </a:r>
            <a:endParaRPr/>
          </a:p>
        </p:txBody>
      </p:sp>
      <p:sp>
        <p:nvSpPr>
          <p:cNvPr id="130" name="Google Shape;130;p19"/>
          <p:cNvSpPr txBox="1">
            <a:spLocks noGrp="1"/>
          </p:cNvSpPr>
          <p:nvPr>
            <p:ph type="body" idx="1"/>
          </p:nvPr>
        </p:nvSpPr>
        <p:spPr>
          <a:xfrm>
            <a:off x="851650" y="1567550"/>
            <a:ext cx="3003000" cy="237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Review completed courses and grades.</a:t>
            </a:r>
            <a:endParaRPr/>
          </a:p>
          <a:p>
            <a:pPr marL="457200" lvl="0" indent="-342900" algn="l" rtl="0">
              <a:spcBef>
                <a:spcPts val="0"/>
              </a:spcBef>
              <a:spcAft>
                <a:spcPts val="0"/>
              </a:spcAft>
              <a:buSzPts val="1800"/>
              <a:buChar char="●"/>
            </a:pPr>
            <a:r>
              <a:rPr lang="en"/>
              <a:t>Planning future course work.</a:t>
            </a:r>
            <a:endParaRPr/>
          </a:p>
          <a:p>
            <a:pPr marL="457200" lvl="0" indent="-342900" algn="l" rtl="0">
              <a:spcBef>
                <a:spcPts val="0"/>
              </a:spcBef>
              <a:spcAft>
                <a:spcPts val="0"/>
              </a:spcAft>
              <a:buSzPts val="1800"/>
              <a:buChar char="●"/>
            </a:pPr>
            <a:r>
              <a:rPr lang="en"/>
              <a:t>Make sure you are on track to achieve your goals.</a:t>
            </a:r>
            <a:endParaRPr/>
          </a:p>
        </p:txBody>
      </p:sp>
      <p:pic>
        <p:nvPicPr>
          <p:cNvPr id="131" name="Google Shape;131;p19" descr="Preparing to succeed in college, career, and life begins by making a plan for how to get there. Our Academic Planner Tool can help high school students in partner districts set themselves up for success by planning their future coursework, reviewing their completed courses and grades, and making sure they're on track to achieve their college and career goals." title="Using the Academic Planner - High School (Partner Districts)">
            <a:hlinkClick r:id="rId3"/>
          </p:cNvPr>
          <p:cNvPicPr preferRelativeResize="0"/>
          <p:nvPr/>
        </p:nvPicPr>
        <p:blipFill>
          <a:blip r:embed="rId4">
            <a:alphaModFix/>
          </a:blip>
          <a:stretch>
            <a:fillRect/>
          </a:stretch>
        </p:blipFill>
        <p:spPr>
          <a:xfrm>
            <a:off x="5463900" y="1108350"/>
            <a:ext cx="3108625" cy="253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the CSU and UC Eligible Tools</a:t>
            </a:r>
            <a:endParaRPr/>
          </a:p>
        </p:txBody>
      </p:sp>
      <p:sp>
        <p:nvSpPr>
          <p:cNvPr id="137" name="Google Shape;137;p20"/>
          <p:cNvSpPr txBox="1">
            <a:spLocks noGrp="1"/>
          </p:cNvSpPr>
          <p:nvPr>
            <p:ph type="body" idx="1"/>
          </p:nvPr>
        </p:nvSpPr>
        <p:spPr>
          <a:xfrm>
            <a:off x="569100" y="1467975"/>
            <a:ext cx="3431400" cy="3227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Allows you to track you progress for UC and CSU eligibility.</a:t>
            </a:r>
            <a:endParaRPr/>
          </a:p>
          <a:p>
            <a:pPr marL="457200" lvl="0" indent="-342900" algn="l" rtl="0">
              <a:spcBef>
                <a:spcPts val="0"/>
              </a:spcBef>
              <a:spcAft>
                <a:spcPts val="0"/>
              </a:spcAft>
              <a:buSzPts val="1800"/>
              <a:buChar char="●"/>
            </a:pPr>
            <a:r>
              <a:rPr lang="en"/>
              <a:t>Identify areas you need to work on.</a:t>
            </a:r>
            <a:endParaRPr/>
          </a:p>
          <a:p>
            <a:pPr marL="457200" lvl="0" indent="-342900" algn="l" rtl="0">
              <a:spcBef>
                <a:spcPts val="0"/>
              </a:spcBef>
              <a:spcAft>
                <a:spcPts val="0"/>
              </a:spcAft>
              <a:buSzPts val="1800"/>
              <a:buChar char="●"/>
            </a:pPr>
            <a:r>
              <a:rPr lang="en"/>
              <a:t>Catch any issues while you still have time to work on it.</a:t>
            </a:r>
            <a:endParaRPr/>
          </a:p>
        </p:txBody>
      </p:sp>
      <p:pic>
        <p:nvPicPr>
          <p:cNvPr id="138" name="Google Shape;138;p20" descr="To succeed in achieving your college goals, you need to know what you’ve accomplished and what steps you still need to take. Our CSU and UC Eligibility Tools allow students in partner districts to track their progress toward meeting California State University and the University of California requirements, identify areas they need to work on and catch any issues while there’s still time to fix them." title="Using CSU and UC Eligibility Tools (Partner Districts)">
            <a:hlinkClick r:id="rId3"/>
          </p:cNvPr>
          <p:cNvPicPr preferRelativeResize="0"/>
          <p:nvPr/>
        </p:nvPicPr>
        <p:blipFill>
          <a:blip r:embed="rId4">
            <a:alphaModFix/>
          </a:blip>
          <a:stretch>
            <a:fillRect/>
          </a:stretch>
        </p:blipFill>
        <p:spPr>
          <a:xfrm>
            <a:off x="5272900" y="973400"/>
            <a:ext cx="3749875" cy="281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410000"/>
            <a:ext cx="8520600" cy="607800"/>
          </a:xfrm>
          <a:prstGeom prst="rect">
            <a:avLst/>
          </a:prstGeom>
          <a:effectLst>
            <a:outerShdw blurRad="57150" dist="19050" dir="5400000" algn="bl" rotWithShape="0">
              <a:srgbClr val="000000">
                <a:alpha val="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a:t>Graduation Requirements</a:t>
            </a:r>
            <a:endParaRPr/>
          </a:p>
        </p:txBody>
      </p:sp>
      <p:sp>
        <p:nvSpPr>
          <p:cNvPr id="144" name="Google Shape;144;p21"/>
          <p:cNvSpPr txBox="1">
            <a:spLocks noGrp="1"/>
          </p:cNvSpPr>
          <p:nvPr>
            <p:ph type="body" idx="4294967295"/>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US History - 1 year = 10 credits</a:t>
            </a:r>
            <a:endParaRPr sz="1200" b="1">
              <a:solidFill>
                <a:schemeClr val="dk1"/>
              </a:solidFill>
            </a:endParaRPr>
          </a:p>
          <a:p>
            <a:pPr marL="0" lvl="0" indent="0" algn="l" rtl="0">
              <a:spcBef>
                <a:spcPts val="1600"/>
              </a:spcBef>
              <a:spcAft>
                <a:spcPts val="0"/>
              </a:spcAft>
              <a:buClr>
                <a:schemeClr val="dk1"/>
              </a:buClr>
              <a:buSzPts val="1100"/>
              <a:buFont typeface="Arial"/>
              <a:buNone/>
            </a:pPr>
            <a:r>
              <a:rPr lang="en" sz="1200" b="1">
                <a:solidFill>
                  <a:schemeClr val="dk1"/>
                </a:solidFill>
              </a:rPr>
              <a:t>Government - ½ year = 5 credits</a:t>
            </a:r>
            <a:endParaRPr sz="1200" b="1">
              <a:solidFill>
                <a:schemeClr val="dk1"/>
              </a:solidFill>
            </a:endParaRPr>
          </a:p>
          <a:p>
            <a:pPr marL="0" lvl="0" indent="0" algn="l" rtl="0">
              <a:spcBef>
                <a:spcPts val="1600"/>
              </a:spcBef>
              <a:spcAft>
                <a:spcPts val="0"/>
              </a:spcAft>
              <a:buClr>
                <a:schemeClr val="dk1"/>
              </a:buClr>
              <a:buSzPts val="1100"/>
              <a:buFont typeface="Arial"/>
              <a:buNone/>
            </a:pPr>
            <a:r>
              <a:rPr lang="en" sz="1200" b="1">
                <a:solidFill>
                  <a:schemeClr val="dk1"/>
                </a:solidFill>
              </a:rPr>
              <a:t>Economics - ½ year = 5 credits</a:t>
            </a:r>
            <a:endParaRPr sz="1200" b="1">
              <a:solidFill>
                <a:schemeClr val="dk1"/>
              </a:solidFill>
            </a:endParaRPr>
          </a:p>
          <a:p>
            <a:pPr marL="0" lvl="0" indent="0" algn="l" rtl="0">
              <a:spcBef>
                <a:spcPts val="1600"/>
              </a:spcBef>
              <a:spcAft>
                <a:spcPts val="0"/>
              </a:spcAft>
              <a:buClr>
                <a:schemeClr val="dk1"/>
              </a:buClr>
              <a:buSzPts val="1100"/>
              <a:buFont typeface="Arial"/>
              <a:buNone/>
            </a:pPr>
            <a:r>
              <a:rPr lang="en" sz="1200" b="1">
                <a:solidFill>
                  <a:schemeClr val="dk1"/>
                </a:solidFill>
              </a:rPr>
              <a:t>Physical Education - 2 years = 2- credits</a:t>
            </a:r>
            <a:endParaRPr sz="1200" b="1">
              <a:solidFill>
                <a:schemeClr val="dk1"/>
              </a:solidFill>
            </a:endParaRPr>
          </a:p>
          <a:p>
            <a:pPr marL="0" lvl="0" indent="0" algn="l" rtl="0">
              <a:spcBef>
                <a:spcPts val="1600"/>
              </a:spcBef>
              <a:spcAft>
                <a:spcPts val="0"/>
              </a:spcAft>
              <a:buClr>
                <a:schemeClr val="dk1"/>
              </a:buClr>
              <a:buSzPts val="1100"/>
              <a:buFont typeface="Arial"/>
              <a:buNone/>
            </a:pPr>
            <a:r>
              <a:rPr lang="en" sz="1200" b="1">
                <a:solidFill>
                  <a:schemeClr val="dk1"/>
                </a:solidFill>
              </a:rPr>
              <a:t>CTE/ Fine ART For Lan -  1 year = 10 credits</a:t>
            </a:r>
            <a:endParaRPr sz="1200" b="1">
              <a:solidFill>
                <a:schemeClr val="dk1"/>
              </a:solidFill>
            </a:endParaRPr>
          </a:p>
          <a:p>
            <a:pPr marL="0" lvl="0" indent="0" algn="l" rtl="0">
              <a:spcBef>
                <a:spcPts val="1600"/>
              </a:spcBef>
              <a:spcAft>
                <a:spcPts val="0"/>
              </a:spcAft>
              <a:buClr>
                <a:schemeClr val="dk1"/>
              </a:buClr>
              <a:buSzPts val="1100"/>
              <a:buFont typeface="Arial"/>
              <a:buNone/>
            </a:pPr>
            <a:r>
              <a:rPr lang="en" sz="1200" b="1">
                <a:solidFill>
                  <a:schemeClr val="dk1"/>
                </a:solidFill>
              </a:rPr>
              <a:t>Electives = 90 credits</a:t>
            </a:r>
            <a:endParaRPr sz="1200" b="1">
              <a:solidFill>
                <a:schemeClr val="dk1"/>
              </a:solidFill>
            </a:endParaRPr>
          </a:p>
          <a:p>
            <a:pPr marL="0" lvl="0" indent="0" algn="l" rtl="0">
              <a:spcBef>
                <a:spcPts val="1600"/>
              </a:spcBef>
              <a:spcAft>
                <a:spcPts val="1600"/>
              </a:spcAft>
              <a:buNone/>
            </a:pPr>
            <a:endParaRPr/>
          </a:p>
        </p:txBody>
      </p:sp>
      <p:sp>
        <p:nvSpPr>
          <p:cNvPr id="145" name="Google Shape;145;p21"/>
          <p:cNvSpPr txBox="1">
            <a:spLocks noGrp="1"/>
          </p:cNvSpPr>
          <p:nvPr>
            <p:ph type="body" idx="1"/>
          </p:nvPr>
        </p:nvSpPr>
        <p:spPr>
          <a:xfrm>
            <a:off x="217696" y="1229975"/>
            <a:ext cx="8520600" cy="3339000"/>
          </a:xfrm>
          <a:prstGeom prst="rect">
            <a:avLst/>
          </a:prstGeom>
          <a:ln w="9525" cap="flat" cmpd="sng">
            <a:solidFill>
              <a:schemeClr val="dk1"/>
            </a:solidFill>
            <a:prstDash val="solid"/>
            <a:round/>
            <a:headEnd type="none" w="sm" len="sm"/>
            <a:tailEnd type="none" w="sm" len="sm"/>
          </a:ln>
        </p:spPr>
        <p:txBody>
          <a:bodyPr spcFirstLastPara="1" wrap="square" lIns="91425" tIns="0" rIns="91425" bIns="0" anchor="t" anchorCtr="0">
            <a:noAutofit/>
          </a:bodyPr>
          <a:lstStyle/>
          <a:p>
            <a:pPr marL="0" lvl="0" indent="0" algn="l" rtl="0">
              <a:spcBef>
                <a:spcPts val="0"/>
              </a:spcBef>
              <a:spcAft>
                <a:spcPts val="0"/>
              </a:spcAft>
              <a:buNone/>
            </a:pPr>
            <a:r>
              <a:rPr lang="en" sz="1200" b="1" dirty="0">
                <a:solidFill>
                  <a:schemeClr val="dk1"/>
                </a:solidFill>
              </a:rPr>
              <a:t>English- 4 years = 40 credits </a:t>
            </a:r>
            <a:endParaRPr sz="1200" b="1" dirty="0">
              <a:solidFill>
                <a:schemeClr val="dk1"/>
              </a:solidFill>
            </a:endParaRPr>
          </a:p>
          <a:p>
            <a:pPr marL="0" lvl="0" indent="0" algn="l" rtl="0">
              <a:spcBef>
                <a:spcPts val="1600"/>
              </a:spcBef>
              <a:spcAft>
                <a:spcPts val="0"/>
              </a:spcAft>
              <a:buNone/>
            </a:pPr>
            <a:r>
              <a:rPr lang="en" sz="1200" b="1" dirty="0">
                <a:solidFill>
                  <a:schemeClr val="dk1"/>
                </a:solidFill>
              </a:rPr>
              <a:t>Math - 2 years = 20 credits</a:t>
            </a:r>
            <a:endParaRPr sz="1200" b="1" dirty="0">
              <a:solidFill>
                <a:schemeClr val="dk1"/>
              </a:solidFill>
            </a:endParaRPr>
          </a:p>
          <a:p>
            <a:pPr marL="0" lvl="0" indent="0" algn="l" rtl="0">
              <a:spcBef>
                <a:spcPts val="1600"/>
              </a:spcBef>
              <a:spcAft>
                <a:spcPts val="0"/>
              </a:spcAft>
              <a:buNone/>
            </a:pPr>
            <a:r>
              <a:rPr lang="en" sz="1200" b="1" dirty="0">
                <a:solidFill>
                  <a:schemeClr val="dk1"/>
                </a:solidFill>
              </a:rPr>
              <a:t>Algebra- 1 year = 10 credits</a:t>
            </a:r>
            <a:endParaRPr sz="1200" b="1" dirty="0">
              <a:solidFill>
                <a:schemeClr val="dk1"/>
              </a:solidFill>
            </a:endParaRPr>
          </a:p>
          <a:p>
            <a:pPr marL="0" lvl="0" indent="0" algn="l" rtl="0">
              <a:spcBef>
                <a:spcPts val="1600"/>
              </a:spcBef>
              <a:spcAft>
                <a:spcPts val="0"/>
              </a:spcAft>
              <a:buNone/>
            </a:pPr>
            <a:r>
              <a:rPr lang="en" sz="1200" b="1" dirty="0">
                <a:solidFill>
                  <a:schemeClr val="dk1"/>
                </a:solidFill>
              </a:rPr>
              <a:t>Life Science- 1 year =10 credits</a:t>
            </a:r>
            <a:endParaRPr sz="1200" b="1" dirty="0">
              <a:solidFill>
                <a:schemeClr val="dk1"/>
              </a:solidFill>
            </a:endParaRPr>
          </a:p>
          <a:p>
            <a:pPr marL="0" lvl="0" indent="0" algn="l" rtl="0">
              <a:spcBef>
                <a:spcPts val="1600"/>
              </a:spcBef>
              <a:spcAft>
                <a:spcPts val="0"/>
              </a:spcAft>
              <a:buNone/>
            </a:pPr>
            <a:r>
              <a:rPr lang="en" sz="1200" b="1" dirty="0">
                <a:solidFill>
                  <a:schemeClr val="dk1"/>
                </a:solidFill>
              </a:rPr>
              <a:t>Physical Science- 1 year = 10 credits</a:t>
            </a:r>
            <a:endParaRPr sz="1200" b="1" dirty="0">
              <a:solidFill>
                <a:schemeClr val="dk1"/>
              </a:solidFill>
            </a:endParaRPr>
          </a:p>
          <a:p>
            <a:pPr marL="0" lvl="0" indent="0" algn="l" rtl="0">
              <a:spcBef>
                <a:spcPts val="1600"/>
              </a:spcBef>
              <a:spcAft>
                <a:spcPts val="0"/>
              </a:spcAft>
              <a:buNone/>
            </a:pPr>
            <a:r>
              <a:rPr lang="en" sz="1200" b="1" dirty="0">
                <a:solidFill>
                  <a:schemeClr val="dk1"/>
                </a:solidFill>
              </a:rPr>
              <a:t>Freshman Studies- 1 year = 10 credits</a:t>
            </a:r>
            <a:endParaRPr sz="1200" b="1" dirty="0">
              <a:solidFill>
                <a:schemeClr val="dk1"/>
              </a:solidFill>
            </a:endParaRPr>
          </a:p>
          <a:p>
            <a:pPr marL="0" lvl="0" indent="0" algn="l" rtl="0">
              <a:spcBef>
                <a:spcPts val="1600"/>
              </a:spcBef>
              <a:spcAft>
                <a:spcPts val="0"/>
              </a:spcAft>
              <a:buNone/>
            </a:pPr>
            <a:r>
              <a:rPr lang="en" sz="1200" b="1" dirty="0">
                <a:solidFill>
                  <a:schemeClr val="dk1"/>
                </a:solidFill>
              </a:rPr>
              <a:t>World History - 1 year = 10 credits</a:t>
            </a:r>
            <a:endParaRPr sz="1200" b="1" dirty="0">
              <a:solidFill>
                <a:schemeClr val="dk1"/>
              </a:solidFill>
            </a:endParaRPr>
          </a:p>
          <a:p>
            <a:pPr marL="0" marR="0" lvl="0" indent="0" algn="l" rtl="0">
              <a:spcBef>
                <a:spcPts val="1600"/>
              </a:spcBef>
              <a:spcAft>
                <a:spcPts val="0"/>
              </a:spcAft>
              <a:buNone/>
            </a:pPr>
            <a:r>
              <a:rPr lang="en-US" sz="2000" b="1" dirty="0"/>
              <a:t>Total= 250 credits </a:t>
            </a:r>
            <a:endParaRPr sz="2000" b="1" dirty="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508</Words>
  <Application>Microsoft Office PowerPoint</Application>
  <PresentationFormat>On-screen Show (16:9)</PresentationFormat>
  <Paragraphs>70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Roboto</vt:lpstr>
      <vt:lpstr>Geometric</vt:lpstr>
      <vt:lpstr>Navigating California Colleges</vt:lpstr>
      <vt:lpstr>Getting Connected</vt:lpstr>
      <vt:lpstr>Know what your plan is!</vt:lpstr>
      <vt:lpstr>Career Results</vt:lpstr>
      <vt:lpstr>How Can I look into the Majors I am Interested in</vt:lpstr>
      <vt:lpstr>Use the College Search Tool </vt:lpstr>
      <vt:lpstr>Using the Academic Planner</vt:lpstr>
      <vt:lpstr>Use the CSU and UC Eligible Tools</vt:lpstr>
      <vt:lpstr>Graduation Requirements</vt:lpstr>
      <vt:lpstr>Using My Goal Tools</vt:lpstr>
      <vt:lpstr>My Journal Tool</vt:lpstr>
      <vt:lpstr>Contact your Counselor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CA Colleges presentation</dc:title>
  <dc:creator>Gomes, Vianna</dc:creator>
  <cp:lastModifiedBy>Chavez, Jackie</cp:lastModifiedBy>
  <cp:revision>5</cp:revision>
  <dcterms:modified xsi:type="dcterms:W3CDTF">2020-10-19T22:00:03Z</dcterms:modified>
</cp:coreProperties>
</file>